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2" r:id="rId5"/>
    <p:sldId id="292" r:id="rId6"/>
    <p:sldId id="291" r:id="rId7"/>
    <p:sldId id="302" r:id="rId8"/>
    <p:sldId id="283" r:id="rId9"/>
    <p:sldId id="297" r:id="rId10"/>
    <p:sldId id="298" r:id="rId11"/>
    <p:sldId id="299" r:id="rId12"/>
    <p:sldId id="300" r:id="rId13"/>
    <p:sldId id="301" r:id="rId14"/>
    <p:sldId id="303" r:id="rId15"/>
    <p:sldId id="304" r:id="rId16"/>
    <p:sldId id="305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74" autoAdjust="0"/>
  </p:normalViewPr>
  <p:slideViewPr>
    <p:cSldViewPr snapToGrid="0">
      <p:cViewPr varScale="1">
        <p:scale>
          <a:sx n="80" d="100"/>
          <a:sy n="80" d="100"/>
        </p:scale>
        <p:origin x="53" y="1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04-Nov-19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04-Nov-19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98087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786485" y="6191250"/>
            <a:ext cx="1662546" cy="584194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s-AR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</a:t>
            </a: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ROCESAMIENTO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ADAPTATIVO 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DE SEÑALES</a:t>
            </a:r>
            <a:endParaRPr lang="en-US" sz="1600" b="1" spc="-100" baseline="0" noProof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60622" y="3736622"/>
            <a:ext cx="1824618" cy="584194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PROCESAMIENTO</a:t>
            </a:r>
          </a:p>
          <a:p>
            <a:pPr algn="r">
              <a:lnSpc>
                <a:spcPts val="1400"/>
              </a:lnSpc>
            </a:pPr>
            <a:r>
              <a:rPr lang="en-U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ADAPTATIVO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DE SEÑALES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SIGNAL </a:t>
            </a:r>
            <a:br>
              <a:rPr lang="en-US" dirty="0"/>
            </a:br>
            <a:r>
              <a:rPr lang="en-US" dirty="0"/>
              <a:t>Equalization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sz="2000" dirty="0">
                <a:latin typeface="Palatino Linotype" panose="02040502050505030304" pitchFamily="18" charset="0"/>
              </a:rPr>
              <a:t>R</a:t>
            </a:r>
            <a:r>
              <a:rPr lang="en-US" sz="2000" dirty="0" err="1">
                <a:latin typeface="Palatino Linotype" panose="02040502050505030304" pitchFamily="18" charset="0"/>
              </a:rPr>
              <a:t>ocío</a:t>
            </a:r>
            <a:r>
              <a:rPr lang="en-US" sz="2000" dirty="0">
                <a:latin typeface="Palatino Linotype" panose="02040502050505030304" pitchFamily="18" charset="0"/>
              </a:rPr>
              <a:t> Parra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Lucero Fernandez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7CCCD9C-DAB1-4B30-AB27-99648BDF789E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/>
              <a:t>Montecarlo</a:t>
            </a:r>
            <a:r>
              <a:rPr lang="en-US" sz="3200" dirty="0"/>
              <a:t> SIGN-sign</a:t>
            </a:r>
          </a:p>
        </p:txBody>
      </p:sp>
      <p:pic>
        <p:nvPicPr>
          <p:cNvPr id="11" name="Picture 10" descr="A picture containing white, lot, game, standing&#10;&#10;Description automatically generated">
            <a:extLst>
              <a:ext uri="{FF2B5EF4-FFF2-40B4-BE49-F238E27FC236}">
                <a16:creationId xmlns:a16="http://schemas.microsoft.com/office/drawing/2014/main" id="{93562B65-C00E-4782-8D64-CF4B4EA6CF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t="11356" r="6640" b="5411"/>
          <a:stretch/>
        </p:blipFill>
        <p:spPr>
          <a:xfrm>
            <a:off x="895350" y="1076325"/>
            <a:ext cx="104870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10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7CCCD9C-DAB1-4B30-AB27-99648BDF789E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/>
              <a:t>Bit error rate </a:t>
            </a:r>
            <a:r>
              <a:rPr lang="en-US" sz="3200" dirty="0" err="1"/>
              <a:t>nlms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DA4197-500C-4B93-9C6A-976D00D08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0"/>
          <a:stretch/>
        </p:blipFill>
        <p:spPr>
          <a:xfrm>
            <a:off x="2771775" y="1657350"/>
            <a:ext cx="66484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2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7CCCD9C-DAB1-4B30-AB27-99648BDF789E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/>
              <a:t>Bit error rate sign-data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309E2F-601F-41DF-B861-4F67F5945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4"/>
          <a:stretch/>
        </p:blipFill>
        <p:spPr>
          <a:xfrm>
            <a:off x="3048000" y="1638300"/>
            <a:ext cx="6096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58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7CCCD9C-DAB1-4B30-AB27-99648BDF789E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/>
              <a:t>Bit error rate sign-error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962556-5D4B-4FE9-98CF-C77C34319A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0"/>
          <a:stretch/>
        </p:blipFill>
        <p:spPr>
          <a:xfrm>
            <a:off x="3048000" y="1657350"/>
            <a:ext cx="60960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7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87" y="432000"/>
            <a:ext cx="5472112" cy="5759250"/>
          </a:xfrm>
        </p:spPr>
        <p:txBody>
          <a:bodyPr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NLMS sin noise amplification, el </a:t>
            </a:r>
            <a:r>
              <a:rPr lang="en-US" dirty="0" err="1"/>
              <a:t>ajuste</a:t>
            </a:r>
            <a:r>
              <a:rPr lang="en-US" dirty="0"/>
              <a:t> no es </a:t>
            </a:r>
            <a:r>
              <a:rPr lang="en-US" dirty="0" err="1"/>
              <a:t>directamente</a:t>
            </a:r>
            <a:r>
              <a:rPr lang="en-US" dirty="0"/>
              <a:t> </a:t>
            </a:r>
            <a:r>
              <a:rPr lang="en-US" dirty="0" err="1"/>
              <a:t>proporcional</a:t>
            </a:r>
            <a:r>
              <a:rPr lang="en-US" dirty="0"/>
              <a:t> a la entrada.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 descr="decorative element">
            <a:extLst>
              <a:ext uri="{FF2B5EF4-FFF2-40B4-BE49-F238E27FC236}">
                <a16:creationId xmlns:a16="http://schemas.microsoft.com/office/drawing/2014/main" id="{9C71A90D-CC69-42DB-8884-D794B0219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6313B1-11EB-49CB-BDA7-3609709DE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02250" y="4357585"/>
            <a:ext cx="6798250" cy="1674470"/>
          </a:xfrm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problema</a:t>
            </a:r>
            <a:r>
              <a:rPr lang="en-US" dirty="0"/>
              <a:t>: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0178" y="3691467"/>
            <a:ext cx="3635022" cy="2901244"/>
          </a:xfrm>
        </p:spPr>
        <p:txBody>
          <a:bodyPr/>
          <a:lstStyle/>
          <a:p>
            <a:r>
              <a:rPr lang="en-US" sz="2000" dirty="0" err="1">
                <a:latin typeface="Palatino Linotype" panose="02040502050505030304" pitchFamily="18" charset="0"/>
              </a:rPr>
              <a:t>Secuencia</a:t>
            </a:r>
            <a:r>
              <a:rPr lang="en-US" sz="2000" dirty="0">
                <a:latin typeface="Palatino Linotype" panose="02040502050505030304" pitchFamily="18" charset="0"/>
              </a:rPr>
              <a:t> </a:t>
            </a:r>
            <a:r>
              <a:rPr lang="en-US" sz="2000" dirty="0" err="1">
                <a:latin typeface="Palatino Linotype" panose="02040502050505030304" pitchFamily="18" charset="0"/>
              </a:rPr>
              <a:t>pseudoaleatoria</a:t>
            </a:r>
            <a:r>
              <a:rPr lang="en-US" sz="2000" dirty="0">
                <a:latin typeface="Palatino Linotype" panose="02040502050505030304" pitchFamily="18" charset="0"/>
              </a:rPr>
              <a:t> </a:t>
            </a:r>
            <a:r>
              <a:rPr lang="en-US" sz="2000" dirty="0" err="1">
                <a:latin typeface="Palatino Linotype" panose="02040502050505030304" pitchFamily="18" charset="0"/>
              </a:rPr>
              <a:t>codificada</a:t>
            </a:r>
            <a:r>
              <a:rPr lang="en-US" sz="2000" dirty="0">
                <a:latin typeface="Palatino Linotype" panose="02040502050505030304" pitchFamily="18" charset="0"/>
              </a:rPr>
              <a:t> con Manchester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+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Canal </a:t>
            </a:r>
            <a:r>
              <a:rPr lang="en-US" sz="2000" dirty="0" err="1">
                <a:latin typeface="Palatino Linotype" panose="02040502050505030304" pitchFamily="18" charset="0"/>
              </a:rPr>
              <a:t>ruidoso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EL </a:t>
            </a:r>
            <a:r>
              <a:rPr lang="en-US" sz="3600" dirty="0" err="1"/>
              <a:t>problema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CFABFE3C-01CA-4747-8226-32303A15F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565" y="3653711"/>
            <a:ext cx="4159625" cy="3119719"/>
          </a:xfrm>
          <a:prstGeom prst="rect">
            <a:avLst/>
          </a:prstGeom>
        </p:spPr>
      </p:pic>
      <p:pic>
        <p:nvPicPr>
          <p:cNvPr id="12" name="Picture 11" descr="A close up of a tool&#10;&#10;Description automatically generated">
            <a:extLst>
              <a:ext uri="{FF2B5EF4-FFF2-40B4-BE49-F238E27FC236}">
                <a16:creationId xmlns:a16="http://schemas.microsoft.com/office/drawing/2014/main" id="{DE03EB8A-05F6-4D38-96F5-AB1B5C087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64" y="3653712"/>
            <a:ext cx="4159625" cy="3119719"/>
          </a:xfrm>
          <a:prstGeom prst="rect">
            <a:avLst/>
          </a:prstGeom>
        </p:spPr>
      </p:pic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7A937797-1F01-4105-AFD9-2CEC55D9C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563" y="786522"/>
            <a:ext cx="4159624" cy="3119718"/>
          </a:xfrm>
          <a:prstGeom prst="rect">
            <a:avLst/>
          </a:prstGeom>
        </p:spPr>
      </p:pic>
      <p:pic>
        <p:nvPicPr>
          <p:cNvPr id="16" name="Picture 15" descr="A close up of a mans face&#10;&#10;Description automatically generated">
            <a:extLst>
              <a:ext uri="{FF2B5EF4-FFF2-40B4-BE49-F238E27FC236}">
                <a16:creationId xmlns:a16="http://schemas.microsoft.com/office/drawing/2014/main" id="{4CC56210-0230-427B-B54C-FE03B834A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67" y="786522"/>
            <a:ext cx="4159624" cy="311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err="1"/>
              <a:t>Alternativas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latin typeface="Bell MT" panose="02020503060305020303" pitchFamily="18" charset="0"/>
              </a:rPr>
              <a:t>LMS</a:t>
            </a:r>
          </a:p>
          <a:p>
            <a:pPr marL="0" indent="0">
              <a:buNone/>
            </a:pPr>
            <a:r>
              <a:rPr lang="en-US" sz="3200" dirty="0">
                <a:latin typeface="Bell MT" panose="02020503060305020303" pitchFamily="18" charset="0"/>
              </a:rPr>
              <a:t>NLMS</a:t>
            </a:r>
          </a:p>
          <a:p>
            <a:pPr marL="0" indent="0">
              <a:buNone/>
            </a:pPr>
            <a:r>
              <a:rPr lang="en-US" sz="3200" dirty="0">
                <a:latin typeface="Bell MT" panose="02020503060305020303" pitchFamily="18" charset="0"/>
              </a:rPr>
              <a:t>SIGN-ERROR</a:t>
            </a:r>
          </a:p>
          <a:p>
            <a:pPr marL="0" indent="0">
              <a:buNone/>
            </a:pPr>
            <a:r>
              <a:rPr lang="en-US" sz="3200" dirty="0">
                <a:latin typeface="Bell MT" panose="02020503060305020303" pitchFamily="18" charset="0"/>
              </a:rPr>
              <a:t>SIGN-DATA</a:t>
            </a:r>
          </a:p>
          <a:p>
            <a:pPr marL="0" indent="0">
              <a:buNone/>
            </a:pPr>
            <a:r>
              <a:rPr lang="en-US" sz="3200" dirty="0">
                <a:latin typeface="Bell MT" panose="02020503060305020303" pitchFamily="18" charset="0"/>
              </a:rPr>
              <a:t>SIGN-SIGN</a:t>
            </a:r>
          </a:p>
        </p:txBody>
      </p:sp>
      <p:pic>
        <p:nvPicPr>
          <p:cNvPr id="19" name="Picture Placeholder 18" descr="decorative element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45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en-US" dirty="0" err="1"/>
              <a:t>esquema</a:t>
            </a:r>
            <a:endParaRPr lang="en-US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 descr="A close up of a clock&#10;&#10;Description automatically generated">
            <a:extLst>
              <a:ext uri="{FF2B5EF4-FFF2-40B4-BE49-F238E27FC236}">
                <a16:creationId xmlns:a16="http://schemas.microsoft.com/office/drawing/2014/main" id="{14D47E02-C8D9-4DA5-B03C-91170212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93" y="2476500"/>
            <a:ext cx="9558483" cy="244549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3BD60B2-4836-4746-990B-BC6D4EFC5C16}"/>
              </a:ext>
            </a:extLst>
          </p:cNvPr>
          <p:cNvSpPr txBox="1">
            <a:spLocks/>
          </p:cNvSpPr>
          <p:nvPr/>
        </p:nvSpPr>
        <p:spPr>
          <a:xfrm>
            <a:off x="-106923" y="4921999"/>
            <a:ext cx="6337395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0" cap="none" spc="0" dirty="0">
                <a:latin typeface="Bell MT" panose="02020503060305020303" pitchFamily="18" charset="0"/>
              </a:rPr>
              <a:t>Fuente: Equalization., Professor David Johns. </a:t>
            </a:r>
            <a:r>
              <a:rPr lang="en-US" sz="1600" b="0" cap="none" spc="0" dirty="0" err="1">
                <a:latin typeface="Bell MT" panose="02020503060305020303" pitchFamily="18" charset="0"/>
              </a:rPr>
              <a:t>Unviversity</a:t>
            </a:r>
            <a:r>
              <a:rPr lang="en-US" sz="1600" b="0" cap="none" spc="0" dirty="0">
                <a:latin typeface="Bell MT" panose="02020503060305020303" pitchFamily="18" charset="0"/>
              </a:rPr>
              <a:t> of Toronto</a:t>
            </a: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7CCCD9C-DAB1-4B30-AB27-99648BDF789E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/>
              <a:t>Montecarlo</a:t>
            </a:r>
            <a:r>
              <a:rPr lang="en-US" sz="3200" dirty="0"/>
              <a:t> LMS</a:t>
            </a:r>
          </a:p>
        </p:txBody>
      </p:sp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8EC27DD8-6A5D-4F65-9AC3-FAD7E29B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" t="11356" r="9063"/>
          <a:stretch/>
        </p:blipFill>
        <p:spPr>
          <a:xfrm>
            <a:off x="800100" y="1090296"/>
            <a:ext cx="10647402" cy="558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22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7CCCD9C-DAB1-4B30-AB27-99648BDF789E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/>
              <a:t>Montecarlo</a:t>
            </a:r>
            <a:r>
              <a:rPr lang="en-US" sz="3200" dirty="0"/>
              <a:t> NLMS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0F94AD9-8216-4CBF-91D1-118CBADF15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5" t="11512" r="7344"/>
          <a:stretch/>
        </p:blipFill>
        <p:spPr>
          <a:xfrm>
            <a:off x="1038224" y="1085850"/>
            <a:ext cx="10258425" cy="538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55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7CCCD9C-DAB1-4B30-AB27-99648BDF789E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/>
              <a:t>Montecarlo</a:t>
            </a:r>
            <a:r>
              <a:rPr lang="en-US" sz="3200" dirty="0"/>
              <a:t> SIGN-ERROR</a:t>
            </a:r>
          </a:p>
        </p:txBody>
      </p:sp>
      <p:pic>
        <p:nvPicPr>
          <p:cNvPr id="4" name="Picture 3" descr="A picture containing table, man, large, boat&#10;&#10;Description automatically generated">
            <a:extLst>
              <a:ext uri="{FF2B5EF4-FFF2-40B4-BE49-F238E27FC236}">
                <a16:creationId xmlns:a16="http://schemas.microsoft.com/office/drawing/2014/main" id="{5D9E1F74-DC16-4D05-913D-ACCBAC29E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3" t="11312" r="8483" b="6869"/>
          <a:stretch/>
        </p:blipFill>
        <p:spPr>
          <a:xfrm>
            <a:off x="990600" y="1076325"/>
            <a:ext cx="101631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1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7CCCD9C-DAB1-4B30-AB27-99648BDF789E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/>
              <a:t>Montecarlo</a:t>
            </a:r>
            <a:r>
              <a:rPr lang="en-US" sz="3200" dirty="0"/>
              <a:t> SIGN-</a:t>
            </a:r>
            <a:r>
              <a:rPr lang="en-US" sz="3200" dirty="0" err="1"/>
              <a:t>DATa</a:t>
            </a:r>
            <a:endParaRPr lang="en-US" sz="3200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D6F26987-1FCB-4096-9888-6CBCC725E1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7" t="11513" r="8516" b="4784"/>
          <a:stretch/>
        </p:blipFill>
        <p:spPr>
          <a:xfrm>
            <a:off x="981075" y="1085850"/>
            <a:ext cx="101727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82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84B30EC-0085-4B02-B549-85261AA7A7FD}" vid="{B38EAA63-7B49-47D5-A9B8-CCF1CC9145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15BD18-190D-4514-9BDF-0746D033B5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1D8AE1-AF50-4238-9545-788684540A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19935D-ADE6-42ED-B568-839405AD6A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0</TotalTime>
  <Words>95</Words>
  <Application>Microsoft Office PowerPoint</Application>
  <PresentationFormat>Widescreen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Bell MT</vt:lpstr>
      <vt:lpstr>Calibri</vt:lpstr>
      <vt:lpstr>Corbel</vt:lpstr>
      <vt:lpstr>Palatino Linotype</vt:lpstr>
      <vt:lpstr>Times New Roman</vt:lpstr>
      <vt:lpstr>Office Theme</vt:lpstr>
      <vt:lpstr>SIGNAL  Equalization</vt:lpstr>
      <vt:lpstr>El problema:</vt:lpstr>
      <vt:lpstr>EL problema</vt:lpstr>
      <vt:lpstr>Alternativas</vt:lpstr>
      <vt:lpstr>esquema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Slide 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2019-11-04T04:52:41Z</dcterms:created>
  <dcterms:modified xsi:type="dcterms:W3CDTF">2019-11-04T13:11:21Z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